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2" r:id="rId9"/>
    <p:sldId id="264" r:id="rId10"/>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0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2"/>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173157"/>
            <a:ext cx="7772400" cy="1470025"/>
          </a:xfrm>
        </p:spPr>
        <p:txBody>
          <a:bodyPr anchor="b"/>
          <a:lstStyle>
            <a:lvl1pPr algn="l">
              <a:defRPr sz="4800"/>
            </a:lvl1pPr>
          </a:lstStyle>
          <a:p>
            <a:r>
              <a:rPr lang="zh-TW" altLang="en-US" smtClean="0"/>
              <a:t>按一下以編輯母片標題樣式</a:t>
            </a:r>
            <a:endParaRPr lang="en-US"/>
          </a:p>
        </p:txBody>
      </p:sp>
      <p:sp>
        <p:nvSpPr>
          <p:cNvPr id="3" name="副標題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a:p>
        </p:txBody>
      </p:sp>
      <p:sp>
        <p:nvSpPr>
          <p:cNvPr id="4" name="日期版面配置區 3"/>
          <p:cNvSpPr>
            <a:spLocks noGrp="1"/>
          </p:cNvSpPr>
          <p:nvPr>
            <p:ph type="dt" sz="half" idx="10"/>
          </p:nvPr>
        </p:nvSpPr>
        <p:spPr/>
        <p:txBody>
          <a:bodyPr/>
          <a:lstStyle>
            <a:lvl1pPr>
              <a:defRPr/>
            </a:lvl1pPr>
          </a:lstStyle>
          <a:p>
            <a:pPr>
              <a:defRPr/>
            </a:pPr>
            <a:fld id="{C934F7D8-6F2C-4259-8F19-7DDCCAE62F80}" type="datetimeFigureOut">
              <a:rPr lang="zh-TW" altLang="en-US"/>
              <a:pPr>
                <a:defRPr/>
              </a:pPr>
              <a:t>2014/10/9</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ECF42A87-BB1A-412B-9066-07425B24A2D5}" type="slidenum">
              <a:rPr lang="zh-TW" altLang="en-US"/>
              <a:pPr>
                <a:defRPr/>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fld id="{DB684CEE-F175-4875-9176-5E28A1CCE27A}" type="datetimeFigureOut">
              <a:rPr lang="zh-TW" altLang="en-US"/>
              <a:pPr>
                <a:defRPr/>
              </a:pPr>
              <a:t>2014/10/9</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35B4ED38-D04A-4D89-B251-8EC11E3DBC98}"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143768" y="274639"/>
            <a:ext cx="1543032" cy="5851525"/>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274639"/>
            <a:ext cx="661513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fld id="{41B1557B-8A69-4DC5-9EAC-A0980C0E24F1}" type="datetimeFigureOut">
              <a:rPr lang="zh-TW" altLang="en-US"/>
              <a:pPr>
                <a:defRPr/>
              </a:pPr>
              <a:t>2014/10/9</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A769DE7F-5929-4D31-B098-183F7D0708E7}"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fld id="{0420B0CE-2881-4720-B1AA-622B60B30B4E}" type="datetimeFigureOut">
              <a:rPr lang="zh-TW" altLang="en-US"/>
              <a:pPr>
                <a:defRPr/>
              </a:pPr>
              <a:t>2014/10/9</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8DBE9550-52E9-4C10-B043-108F5118FDDE}"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685800" y="2924181"/>
            <a:ext cx="7772400" cy="1362075"/>
          </a:xfrm>
        </p:spPr>
        <p:txBody>
          <a:bodyPr anchor="t"/>
          <a:lstStyle>
            <a:lvl1pPr algn="l">
              <a:defRPr sz="4400" b="0" cap="all"/>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fld id="{AF7A14B2-1821-4B67-820D-C30D4AC3698D}" type="datetimeFigureOut">
              <a:rPr lang="zh-TW" altLang="en-US"/>
              <a:pPr>
                <a:defRPr/>
              </a:pPr>
              <a:t>2014/10/9</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64B80820-47F9-4A0E-AF83-3BABF82EAABF}" type="slidenum">
              <a:rPr lang="zh-TW" altLang="en-US"/>
              <a:pPr>
                <a:defRPr/>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3"/>
          <p:cNvSpPr>
            <a:spLocks noGrp="1"/>
          </p:cNvSpPr>
          <p:nvPr>
            <p:ph type="dt" sz="half" idx="10"/>
          </p:nvPr>
        </p:nvSpPr>
        <p:spPr/>
        <p:txBody>
          <a:bodyPr/>
          <a:lstStyle>
            <a:lvl1pPr>
              <a:defRPr/>
            </a:lvl1pPr>
          </a:lstStyle>
          <a:p>
            <a:pPr>
              <a:defRPr/>
            </a:pPr>
            <a:fld id="{713AA040-AB31-4C06-A0B6-1BEA81234118}" type="datetimeFigureOut">
              <a:rPr lang="zh-TW" altLang="en-US"/>
              <a:pPr>
                <a:defRPr/>
              </a:pPr>
              <a:t>2014/10/9</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C3014170-6679-4FB2-8661-28936A6AE676}"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3"/>
          <p:cNvSpPr>
            <a:spLocks noGrp="1"/>
          </p:cNvSpPr>
          <p:nvPr>
            <p:ph type="dt" sz="half" idx="10"/>
          </p:nvPr>
        </p:nvSpPr>
        <p:spPr/>
        <p:txBody>
          <a:bodyPr/>
          <a:lstStyle>
            <a:lvl1pPr>
              <a:defRPr/>
            </a:lvl1pPr>
          </a:lstStyle>
          <a:p>
            <a:pPr>
              <a:defRPr/>
            </a:pPr>
            <a:fld id="{26F033A7-D4C3-47F1-BC4C-0FBE1C6FE9EE}" type="datetimeFigureOut">
              <a:rPr lang="zh-TW" altLang="en-US"/>
              <a:pPr>
                <a:defRPr/>
              </a:pPr>
              <a:t>2014/10/9</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C535D9D6-6FBD-4929-862A-A5CC192E3C2E}"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日期版面配置區 3"/>
          <p:cNvSpPr>
            <a:spLocks noGrp="1"/>
          </p:cNvSpPr>
          <p:nvPr>
            <p:ph type="dt" sz="half" idx="10"/>
          </p:nvPr>
        </p:nvSpPr>
        <p:spPr/>
        <p:txBody>
          <a:bodyPr/>
          <a:lstStyle>
            <a:lvl1pPr>
              <a:defRPr/>
            </a:lvl1pPr>
          </a:lstStyle>
          <a:p>
            <a:pPr>
              <a:defRPr/>
            </a:pPr>
            <a:fld id="{FAEFFF08-1EE6-450C-B1DC-C27546223BFE}" type="datetimeFigureOut">
              <a:rPr lang="zh-TW" altLang="en-US"/>
              <a:pPr>
                <a:defRPr/>
              </a:pPr>
              <a:t>2014/10/9</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9C4538F4-6A6D-42E8-86BB-2D3D4D5D7960}"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B19914C5-DBB5-4EE3-AFC5-E3B4BB1F8F71}" type="datetimeFigureOut">
              <a:rPr lang="zh-TW" altLang="en-US"/>
              <a:pPr>
                <a:defRPr/>
              </a:pPr>
              <a:t>2014/10/9</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275676BD-822B-46A1-AC0D-CFFE7F86BE65}"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文字版面配置區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2" name="標題 1"/>
          <p:cNvSpPr>
            <a:spLocks noGrp="1"/>
          </p:cNvSpPr>
          <p:nvPr>
            <p:ph type="title"/>
          </p:nvPr>
        </p:nvSpPr>
        <p:spPr>
          <a:xfrm>
            <a:off x="457205" y="285728"/>
            <a:ext cx="8230993" cy="696626"/>
          </a:xfrm>
        </p:spPr>
        <p:txBody>
          <a:bodyPr/>
          <a:lstStyle>
            <a:lvl1pPr algn="ctr">
              <a:defRPr sz="3600" b="0"/>
            </a:lvl1pPr>
          </a:lstStyle>
          <a:p>
            <a:r>
              <a:rPr lang="zh-TW" altLang="en-US" smtClean="0"/>
              <a:t>按一下以編輯母片標題樣式</a:t>
            </a:r>
            <a:endParaRPr lang="en-US"/>
          </a:p>
        </p:txBody>
      </p:sp>
      <p:sp>
        <p:nvSpPr>
          <p:cNvPr id="5" name="日期版面配置區 3"/>
          <p:cNvSpPr>
            <a:spLocks noGrp="1"/>
          </p:cNvSpPr>
          <p:nvPr>
            <p:ph type="dt" sz="half" idx="10"/>
          </p:nvPr>
        </p:nvSpPr>
        <p:spPr/>
        <p:txBody>
          <a:bodyPr/>
          <a:lstStyle>
            <a:lvl1pPr>
              <a:defRPr/>
            </a:lvl1pPr>
          </a:lstStyle>
          <a:p>
            <a:pPr>
              <a:defRPr/>
            </a:pPr>
            <a:fld id="{62F67F03-1D66-4493-907F-59658FF7E021}" type="datetimeFigureOut">
              <a:rPr lang="zh-TW" altLang="en-US"/>
              <a:pPr>
                <a:defRPr/>
              </a:pPr>
              <a:t>2014/10/9</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ABC32702-094B-4299-91DE-46E77B100F87}"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001024" y="642918"/>
            <a:ext cx="785818" cy="4572032"/>
          </a:xfrm>
        </p:spPr>
        <p:txBody>
          <a:bodyPr vert="eaVert"/>
          <a:lstStyle>
            <a:lvl1pPr algn="l">
              <a:defRPr sz="2400" b="0"/>
            </a:lvl1pPr>
          </a:lstStyle>
          <a:p>
            <a:r>
              <a:rPr lang="zh-TW" altLang="en-US" smtClean="0"/>
              <a:t>按一下以編輯母片標題樣式</a:t>
            </a:r>
            <a:endParaRPr lang="en-US"/>
          </a:p>
        </p:txBody>
      </p:sp>
      <p:sp>
        <p:nvSpPr>
          <p:cNvPr id="3" name="圖片版面配置區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endParaRPr lang="en-US" noProof="0"/>
          </a:p>
        </p:txBody>
      </p:sp>
      <p:sp>
        <p:nvSpPr>
          <p:cNvPr id="4" name="文字版面配置區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3"/>
          <p:cNvSpPr>
            <a:spLocks noGrp="1"/>
          </p:cNvSpPr>
          <p:nvPr>
            <p:ph type="dt" sz="half" idx="10"/>
          </p:nvPr>
        </p:nvSpPr>
        <p:spPr/>
        <p:txBody>
          <a:bodyPr/>
          <a:lstStyle>
            <a:lvl1pPr>
              <a:defRPr/>
            </a:lvl1pPr>
          </a:lstStyle>
          <a:p>
            <a:pPr>
              <a:defRPr/>
            </a:pPr>
            <a:fld id="{ABE712B7-4A27-45DC-B32B-53B0E663430B}" type="datetimeFigureOut">
              <a:rPr lang="zh-TW" altLang="en-US"/>
              <a:pPr>
                <a:defRPr/>
              </a:pPr>
              <a:t>2014/10/9</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A216557-5378-4455-89A8-18B5A0C5E497}"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1026" name="圖片 7"/>
          <p:cNvPicPr>
            <a:picLocks noChangeAspect="1"/>
          </p:cNvPicPr>
          <p:nvPr/>
        </p:nvPicPr>
        <p:blipFill>
          <a:blip r:embed="rId13">
            <a:lum bright="12000" contrast="40000"/>
          </a:blip>
          <a:srcRect/>
          <a:stretch>
            <a:fillRect/>
          </a:stretch>
        </p:blipFill>
        <p:spPr bwMode="auto">
          <a:xfrm>
            <a:off x="6667500" y="4914900"/>
            <a:ext cx="2476500" cy="1943100"/>
          </a:xfrm>
          <a:prstGeom prst="rect">
            <a:avLst/>
          </a:prstGeom>
          <a:noFill/>
          <a:ln w="9525">
            <a:noFill/>
            <a:miter lim="800000"/>
            <a:headEnd/>
            <a:tailEnd/>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kumimoji="0" lang="zh-CN" altLang="en-US"/>
          </a:p>
        </p:txBody>
      </p:sp>
      <p:pic>
        <p:nvPicPr>
          <p:cNvPr id="1033" name="圖片 8"/>
          <p:cNvPicPr>
            <a:picLocks noChangeAspect="1"/>
          </p:cNvPicPr>
          <p:nvPr/>
        </p:nvPicPr>
        <p:blipFill>
          <a:blip r:embed="rId14">
            <a:lum bright="34000" contrast="40000"/>
          </a:blip>
          <a:srcRect/>
          <a:stretch>
            <a:fillRect/>
          </a:stretch>
        </p:blipFill>
        <p:spPr bwMode="auto">
          <a:xfrm>
            <a:off x="0" y="6419850"/>
            <a:ext cx="9144000" cy="438150"/>
          </a:xfrm>
          <a:prstGeom prst="rect">
            <a:avLst/>
          </a:prstGeom>
          <a:noFill/>
          <a:ln w="9525">
            <a:noFill/>
            <a:miter lim="800000"/>
            <a:headEnd/>
            <a:tailEnd/>
          </a:ln>
        </p:spPr>
      </p:pic>
      <p:sp>
        <p:nvSpPr>
          <p:cNvPr id="1034"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endParaRPr lang="en-US" smtClean="0"/>
          </a:p>
        </p:txBody>
      </p:sp>
      <p:sp>
        <p:nvSpPr>
          <p:cNvPr id="1035"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4" name="日期版面配置區 3"/>
          <p:cNvSpPr>
            <a:spLocks noGrp="1"/>
          </p:cNvSpPr>
          <p:nvPr>
            <p:ph type="dt" sz="half" idx="2"/>
          </p:nvPr>
        </p:nvSpPr>
        <p:spPr>
          <a:xfrm>
            <a:off x="457200" y="6356350"/>
            <a:ext cx="2133600" cy="365125"/>
          </a:xfrm>
          <a:prstGeom prst="rect">
            <a:avLst/>
          </a:prstGeom>
        </p:spPr>
        <p:txBody>
          <a:bodyPr vert="horz" rtlCol="0" anchor="ctr"/>
          <a:lstStyle>
            <a:lvl1pPr algn="l" eaLnBrk="1" fontAlgn="auto" latinLnBrk="0" hangingPunct="1">
              <a:spcBef>
                <a:spcPts val="0"/>
              </a:spcBef>
              <a:spcAft>
                <a:spcPts val="0"/>
              </a:spcAft>
              <a:defRPr kumimoji="0" sz="1200" smtClean="0">
                <a:solidFill>
                  <a:schemeClr val="tx1">
                    <a:tint val="75000"/>
                  </a:schemeClr>
                </a:solidFill>
                <a:latin typeface="+mn-lt"/>
                <a:ea typeface="+mn-ea"/>
              </a:defRPr>
            </a:lvl1pPr>
          </a:lstStyle>
          <a:p>
            <a:pPr>
              <a:defRPr/>
            </a:pPr>
            <a:fld id="{EE8B015E-4DA1-41F0-B81A-0E5D76F8DA48}" type="datetimeFigureOut">
              <a:rPr lang="zh-TW" altLang="en-US"/>
              <a:pPr>
                <a:defRPr/>
              </a:pPr>
              <a:t>2014/10/9</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rtlCol="0" anchor="ctr"/>
          <a:lstStyle>
            <a:lvl1pPr algn="ctr" eaLnBrk="1" fontAlgn="auto" latinLnBrk="0" hangingPunct="1">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rtlCol="0" anchor="ctr"/>
          <a:lstStyle>
            <a:lvl1pPr algn="r" eaLnBrk="1" fontAlgn="auto" latinLnBrk="0" hangingPunct="1">
              <a:spcBef>
                <a:spcPts val="0"/>
              </a:spcBef>
              <a:spcAft>
                <a:spcPts val="0"/>
              </a:spcAft>
              <a:defRPr kumimoji="0" sz="1200" smtClean="0">
                <a:solidFill>
                  <a:schemeClr val="tx1">
                    <a:tint val="75000"/>
                  </a:schemeClr>
                </a:solidFill>
                <a:latin typeface="+mn-lt"/>
                <a:ea typeface="+mn-ea"/>
              </a:defRPr>
            </a:lvl1pPr>
          </a:lstStyle>
          <a:p>
            <a:pPr>
              <a:defRPr/>
            </a:pPr>
            <a:fld id="{A3992DBD-3C4C-44F8-9851-C441E12CEABB}"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Maiandra GD" pitchFamily="34" charset="0"/>
          <a:ea typeface="微軟正黑體" pitchFamily="34" charset="-120"/>
        </a:defRPr>
      </a:lvl2pPr>
      <a:lvl3pPr algn="ctr" rtl="0" fontAlgn="base">
        <a:spcBef>
          <a:spcPct val="0"/>
        </a:spcBef>
        <a:spcAft>
          <a:spcPct val="0"/>
        </a:spcAft>
        <a:defRPr sz="4400">
          <a:solidFill>
            <a:schemeClr val="tx2"/>
          </a:solidFill>
          <a:latin typeface="Maiandra GD" pitchFamily="34" charset="0"/>
          <a:ea typeface="微軟正黑體" pitchFamily="34" charset="-120"/>
        </a:defRPr>
      </a:lvl3pPr>
      <a:lvl4pPr algn="ctr" rtl="0" fontAlgn="base">
        <a:spcBef>
          <a:spcPct val="0"/>
        </a:spcBef>
        <a:spcAft>
          <a:spcPct val="0"/>
        </a:spcAft>
        <a:defRPr sz="4400">
          <a:solidFill>
            <a:schemeClr val="tx2"/>
          </a:solidFill>
          <a:latin typeface="Maiandra GD" pitchFamily="34" charset="0"/>
          <a:ea typeface="微軟正黑體" pitchFamily="34" charset="-120"/>
        </a:defRPr>
      </a:lvl4pPr>
      <a:lvl5pPr algn="ctr" rtl="0" fontAlgn="base">
        <a:spcBef>
          <a:spcPct val="0"/>
        </a:spcBef>
        <a:spcAft>
          <a:spcPct val="0"/>
        </a:spcAft>
        <a:defRPr sz="4400">
          <a:solidFill>
            <a:schemeClr val="tx2"/>
          </a:solidFill>
          <a:latin typeface="Maiandra GD" pitchFamily="34" charset="0"/>
          <a:ea typeface="微軟正黑體" pitchFamily="34" charset="-120"/>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fontAlgn="base">
        <a:spcBef>
          <a:spcPct val="20000"/>
        </a:spcBef>
        <a:spcAft>
          <a:spcPct val="0"/>
        </a:spcAft>
        <a:buClr>
          <a:schemeClr val="accent1"/>
        </a:buClr>
        <a:buSzPct val="50000"/>
        <a:buFont typeface="Wingdings 2" pitchFamily="18" charset="2"/>
        <a:buChar char=""/>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50000"/>
        <a:buFont typeface="Wingdings 2" pitchFamily="18" charset="2"/>
        <a:buChar char="³"/>
        <a:defRPr sz="2800" kern="1200">
          <a:solidFill>
            <a:schemeClr val="tx1"/>
          </a:solidFill>
          <a:latin typeface="+mn-lt"/>
          <a:ea typeface="+mn-ea"/>
          <a:cs typeface="+mn-cs"/>
        </a:defRPr>
      </a:lvl2pPr>
      <a:lvl3pPr marL="1143000" indent="-228600" algn="l" rtl="0" fontAlgn="base">
        <a:spcBef>
          <a:spcPct val="20000"/>
        </a:spcBef>
        <a:spcAft>
          <a:spcPct val="0"/>
        </a:spcAft>
        <a:buClr>
          <a:srgbClr val="7B9B57"/>
        </a:buClr>
        <a:buSzPct val="60000"/>
        <a:buFont typeface="Wingdings 2" pitchFamily="18" charset="2"/>
        <a:buChar char="®"/>
        <a:defRPr sz="2400" kern="1200">
          <a:solidFill>
            <a:schemeClr val="tx1"/>
          </a:solidFill>
          <a:latin typeface="+mn-lt"/>
          <a:ea typeface="+mn-ea"/>
          <a:cs typeface="+mn-cs"/>
        </a:defRPr>
      </a:lvl3pPr>
      <a:lvl4pPr marL="1600200" indent="-228600" algn="l" rtl="0" fontAlgn="base">
        <a:spcBef>
          <a:spcPct val="20000"/>
        </a:spcBef>
        <a:spcAft>
          <a:spcPct val="0"/>
        </a:spcAft>
        <a:buClr>
          <a:srgbClr val="8B7396"/>
        </a:buClr>
        <a:buSzPct val="45000"/>
        <a:buFont typeface="Wingdings 2" pitchFamily="18"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rgbClr val="E89A53"/>
        </a:buClr>
        <a:buFont typeface="Wingdings 2" pitchFamily="18" charset="2"/>
        <a:buChar char=""/>
        <a:defRPr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副標題 2"/>
          <p:cNvSpPr>
            <a:spLocks noGrp="1"/>
          </p:cNvSpPr>
          <p:nvPr>
            <p:ph type="subTitle" idx="1"/>
          </p:nvPr>
        </p:nvSpPr>
        <p:spPr>
          <a:xfrm>
            <a:off x="2700338" y="2565400"/>
            <a:ext cx="3959225" cy="2663825"/>
          </a:xfrm>
        </p:spPr>
        <p:txBody>
          <a:bodyPr/>
          <a:lstStyle/>
          <a:p>
            <a:r>
              <a:rPr lang="zh-TW" altLang="zh-TW" sz="7200" b="1" smtClean="0">
                <a:solidFill>
                  <a:schemeClr val="tx1"/>
                </a:solidFill>
              </a:rPr>
              <a:t>門市服務</a:t>
            </a:r>
            <a:endParaRPr lang="en-US" altLang="zh-TW" sz="7200" b="1" smtClean="0">
              <a:solidFill>
                <a:schemeClr val="tx1"/>
              </a:solidFill>
            </a:endParaRPr>
          </a:p>
          <a:p>
            <a:r>
              <a:rPr lang="zh-TW" altLang="zh-TW" sz="7200" b="1" smtClean="0">
                <a:solidFill>
                  <a:schemeClr val="tx1"/>
                </a:solidFill>
              </a:rPr>
              <a:t>丙級證照</a:t>
            </a:r>
            <a:endParaRPr lang="zh-TW" altLang="en-US" sz="7200" smtClean="0">
              <a:solidFill>
                <a:schemeClr val="tx1"/>
              </a:solidFill>
            </a:endParaRPr>
          </a:p>
        </p:txBody>
      </p:sp>
      <p:sp>
        <p:nvSpPr>
          <p:cNvPr id="13314" name="副標題 2"/>
          <p:cNvSpPr txBox="1">
            <a:spLocks/>
          </p:cNvSpPr>
          <p:nvPr/>
        </p:nvSpPr>
        <p:spPr bwMode="auto">
          <a:xfrm>
            <a:off x="684213" y="404813"/>
            <a:ext cx="7559675" cy="1439862"/>
          </a:xfrm>
          <a:prstGeom prst="rect">
            <a:avLst/>
          </a:prstGeom>
          <a:noFill/>
          <a:ln w="9525">
            <a:noFill/>
            <a:miter lim="800000"/>
            <a:headEnd/>
            <a:tailEnd/>
          </a:ln>
        </p:spPr>
        <p:txBody>
          <a:bodyPr/>
          <a:lstStyle/>
          <a:p>
            <a:pPr>
              <a:spcBef>
                <a:spcPct val="20000"/>
              </a:spcBef>
              <a:buClr>
                <a:schemeClr val="accent1"/>
              </a:buClr>
              <a:buSzPct val="50000"/>
              <a:buFont typeface="Wingdings 2" pitchFamily="18" charset="2"/>
              <a:buNone/>
            </a:pPr>
            <a:r>
              <a:rPr kumimoji="0" lang="zh-TW" altLang="en-US" sz="7200">
                <a:latin typeface="Cambria" pitchFamily="18" charset="0"/>
              </a:rPr>
              <a:t>         </a:t>
            </a:r>
            <a:r>
              <a:rPr kumimoji="0" lang="zh-TW" altLang="en-US" sz="8800">
                <a:latin typeface="Cambria" pitchFamily="18" charset="0"/>
              </a:rPr>
              <a:t>錢進社會</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內容版面配置區 2"/>
          <p:cNvSpPr>
            <a:spLocks noGrp="1"/>
          </p:cNvSpPr>
          <p:nvPr>
            <p:ph idx="1"/>
          </p:nvPr>
        </p:nvSpPr>
        <p:spPr>
          <a:xfrm>
            <a:off x="250825" y="981075"/>
            <a:ext cx="8713788" cy="5576888"/>
          </a:xfrm>
        </p:spPr>
        <p:txBody>
          <a:bodyPr/>
          <a:lstStyle/>
          <a:p>
            <a:pPr>
              <a:spcBef>
                <a:spcPts val="1800"/>
              </a:spcBef>
              <a:spcAft>
                <a:spcPts val="1800"/>
              </a:spcAft>
            </a:pPr>
            <a:r>
              <a:rPr lang="zh-TW" altLang="zh-TW" sz="3600" b="1" dirty="0" smtClean="0"/>
              <a:t>證照名稱：</a:t>
            </a:r>
            <a:r>
              <a:rPr lang="zh-TW" altLang="zh-TW" sz="3600" dirty="0" smtClean="0"/>
              <a:t> 門市</a:t>
            </a:r>
            <a:r>
              <a:rPr lang="zh-TW" altLang="zh-TW" sz="3600" dirty="0"/>
              <a:t>服務丙</a:t>
            </a:r>
            <a:r>
              <a:rPr lang="zh-TW" altLang="zh-TW" sz="3600" dirty="0" smtClean="0"/>
              <a:t>級</a:t>
            </a:r>
            <a:r>
              <a:rPr lang="en-US" altLang="zh-TW" sz="3600" dirty="0" smtClean="0"/>
              <a:t>(18100)</a:t>
            </a:r>
            <a:endParaRPr lang="zh-TW" altLang="zh-TW" sz="3600" dirty="0" smtClean="0"/>
          </a:p>
          <a:p>
            <a:pPr>
              <a:spcBef>
                <a:spcPts val="1800"/>
              </a:spcBef>
              <a:spcAft>
                <a:spcPts val="1800"/>
              </a:spcAft>
            </a:pPr>
            <a:r>
              <a:rPr lang="zh-TW" altLang="zh-TW" sz="3600" b="1" dirty="0" smtClean="0"/>
              <a:t>發照單位：</a:t>
            </a:r>
            <a:r>
              <a:rPr lang="zh-TW" altLang="en-US" sz="3000" b="1" dirty="0" smtClean="0"/>
              <a:t>勞動部勞動力發展署技能檢定中心</a:t>
            </a:r>
            <a:endParaRPr lang="zh-TW" altLang="zh-TW" sz="3000" dirty="0" smtClean="0"/>
          </a:p>
          <a:p>
            <a:pPr>
              <a:spcBef>
                <a:spcPts val="1800"/>
              </a:spcBef>
              <a:spcAft>
                <a:spcPts val="1800"/>
              </a:spcAft>
            </a:pPr>
            <a:r>
              <a:rPr lang="zh-TW" altLang="zh-TW" sz="3600" b="1" dirty="0" smtClean="0"/>
              <a:t>報考資格 ：</a:t>
            </a:r>
            <a:r>
              <a:rPr lang="zh-TW" altLang="zh-TW" sz="3600" dirty="0" smtClean="0"/>
              <a:t>年滿</a:t>
            </a:r>
            <a:r>
              <a:rPr lang="en-US" altLang="zh-TW" sz="3600" dirty="0" smtClean="0"/>
              <a:t>15</a:t>
            </a:r>
            <a:r>
              <a:rPr lang="zh-TW" altLang="zh-TW" sz="3600" dirty="0" smtClean="0"/>
              <a:t>歲或國民中學畢業</a:t>
            </a:r>
            <a:r>
              <a:rPr lang="en-US" altLang="zh-TW" sz="3600" dirty="0" smtClean="0"/>
              <a:t> </a:t>
            </a:r>
            <a:endParaRPr lang="zh-TW" altLang="zh-TW" sz="3600" dirty="0" smtClean="0"/>
          </a:p>
          <a:p>
            <a:pPr>
              <a:spcBef>
                <a:spcPts val="1800"/>
              </a:spcBef>
              <a:spcAft>
                <a:spcPts val="1800"/>
              </a:spcAft>
            </a:pPr>
            <a:r>
              <a:rPr lang="zh-TW" altLang="zh-TW" sz="3600" b="1" dirty="0" smtClean="0"/>
              <a:t>考試費用：</a:t>
            </a:r>
            <a:r>
              <a:rPr lang="en-US" altLang="zh-TW" sz="3600" b="1" dirty="0" smtClean="0"/>
              <a:t>1070</a:t>
            </a:r>
            <a:r>
              <a:rPr lang="zh-TW" altLang="zh-TW" sz="3600" dirty="0" smtClean="0"/>
              <a:t>元</a:t>
            </a:r>
            <a:endParaRPr lang="en-US" altLang="zh-TW" sz="3600" dirty="0" smtClean="0"/>
          </a:p>
          <a:p>
            <a:pPr>
              <a:spcBef>
                <a:spcPts val="1800"/>
              </a:spcBef>
              <a:spcAft>
                <a:spcPts val="1800"/>
              </a:spcAft>
            </a:pPr>
            <a:r>
              <a:rPr lang="zh-TW" altLang="en-US" sz="3600" b="1" dirty="0" smtClean="0"/>
              <a:t>有效日期</a:t>
            </a:r>
            <a:r>
              <a:rPr lang="zh-TW" altLang="zh-TW" sz="3600" b="1" dirty="0" smtClean="0"/>
              <a:t>：</a:t>
            </a:r>
            <a:r>
              <a:rPr lang="zh-TW" altLang="en-US" sz="3600" b="1" dirty="0" smtClean="0"/>
              <a:t>終生有效</a:t>
            </a:r>
            <a:endParaRPr lang="en-US" altLang="zh-TW" sz="3600" b="1" dirty="0" smtClean="0"/>
          </a:p>
          <a:p>
            <a:pPr>
              <a:buFont typeface="Wingdings 2" pitchFamily="18" charset="2"/>
              <a:buNone/>
            </a:pPr>
            <a:endParaRPr lang="en-US" altLang="zh-TW" sz="3600" b="1" dirty="0" smtClean="0"/>
          </a:p>
          <a:p>
            <a:endParaRPr lang="zh-TW" altLang="en-US" sz="3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標題 1"/>
          <p:cNvSpPr>
            <a:spLocks noGrp="1"/>
          </p:cNvSpPr>
          <p:nvPr>
            <p:ph type="title"/>
          </p:nvPr>
        </p:nvSpPr>
        <p:spPr/>
        <p:txBody>
          <a:bodyPr/>
          <a:lstStyle/>
          <a:p>
            <a:r>
              <a:rPr lang="zh-TW" altLang="en-US" smtClean="0"/>
              <a:t>證照介紹</a:t>
            </a:r>
          </a:p>
        </p:txBody>
      </p:sp>
      <p:sp>
        <p:nvSpPr>
          <p:cNvPr id="15362" name="內容版面配置區 2"/>
          <p:cNvSpPr>
            <a:spLocks noGrp="1"/>
          </p:cNvSpPr>
          <p:nvPr>
            <p:ph idx="1"/>
          </p:nvPr>
        </p:nvSpPr>
        <p:spPr/>
        <p:txBody>
          <a:bodyPr/>
          <a:lstStyle/>
          <a:p>
            <a:pPr>
              <a:lnSpc>
                <a:spcPct val="150000"/>
              </a:lnSpc>
              <a:spcBef>
                <a:spcPts val="2400"/>
              </a:spcBef>
              <a:buFont typeface="Wingdings 2" pitchFamily="18" charset="2"/>
              <a:buNone/>
            </a:pPr>
            <a:r>
              <a:rPr lang="zh-TW" altLang="en-US" smtClean="0"/>
              <a:t>    </a:t>
            </a:r>
            <a:r>
              <a:rPr lang="zh-TW" altLang="zh-TW" smtClean="0"/>
              <a:t>服務業相關人員專業價值的肯定、人才晉用品質提升、消費者的權益保障，將門市存在的三個空間</a:t>
            </a:r>
            <a:r>
              <a:rPr lang="en-US" altLang="zh-TW" smtClean="0"/>
              <a:t>—</a:t>
            </a:r>
            <a:r>
              <a:rPr lang="zh-TW" altLang="zh-TW" smtClean="0"/>
              <a:t>從業人員空間、商品空間和顧客空間完美融合，創造企業獲利空間，甚而建立產業升級的具體指標，使業界與消費者共蒙其利。</a:t>
            </a:r>
            <a:endParaRPr lang="zh-TW"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標題 1"/>
          <p:cNvSpPr>
            <a:spLocks noGrp="1"/>
          </p:cNvSpPr>
          <p:nvPr>
            <p:ph type="title"/>
          </p:nvPr>
        </p:nvSpPr>
        <p:spPr/>
        <p:txBody>
          <a:bodyPr/>
          <a:lstStyle/>
          <a:p>
            <a:r>
              <a:rPr lang="zh-TW" altLang="en-US" smtClean="0"/>
              <a:t>證照介紹</a:t>
            </a:r>
          </a:p>
        </p:txBody>
      </p:sp>
      <p:sp>
        <p:nvSpPr>
          <p:cNvPr id="16386" name="內容版面配置區 2"/>
          <p:cNvSpPr>
            <a:spLocks noGrp="1"/>
          </p:cNvSpPr>
          <p:nvPr>
            <p:ph idx="1"/>
          </p:nvPr>
        </p:nvSpPr>
        <p:spPr>
          <a:xfrm>
            <a:off x="468313" y="1412875"/>
            <a:ext cx="8229600" cy="4857750"/>
          </a:xfrm>
        </p:spPr>
        <p:txBody>
          <a:bodyPr/>
          <a:lstStyle/>
          <a:p>
            <a:pPr>
              <a:buFont typeface="Wingdings 2" pitchFamily="18" charset="2"/>
              <a:buNone/>
            </a:pPr>
            <a:r>
              <a:rPr lang="zh-TW" altLang="en-US" sz="3600" dirty="0" smtClean="0"/>
              <a:t>    </a:t>
            </a:r>
            <a:r>
              <a:rPr lang="zh-TW" altLang="zh-TW" sz="3600" dirty="0" smtClean="0"/>
              <a:t>所謂之門市服務，指以門市型態服務消費者之服務業業態，如：連鎖服務業，可分零售服務業、餐飲服務業與生活文教服務業，由於業態間行業實務差異性大，所以丙級檢定主要是針對從事流通服務業門市商店之第一線從業人員，參與店舖營運之各項執行工作，並應具備基礎之零售商業概念。</a:t>
            </a:r>
            <a:endParaRPr lang="zh-TW" altLang="en-US" sz="3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標題 1"/>
          <p:cNvSpPr>
            <a:spLocks noGrp="1"/>
          </p:cNvSpPr>
          <p:nvPr>
            <p:ph type="title"/>
          </p:nvPr>
        </p:nvSpPr>
        <p:spPr/>
        <p:txBody>
          <a:bodyPr/>
          <a:lstStyle/>
          <a:p>
            <a:r>
              <a:rPr lang="zh-TW" altLang="en-US" smtClean="0"/>
              <a:t>考試內容</a:t>
            </a:r>
            <a:r>
              <a:rPr lang="en-US" altLang="zh-TW" smtClean="0"/>
              <a:t>(</a:t>
            </a:r>
            <a:r>
              <a:rPr lang="zh-TW" altLang="en-US" smtClean="0"/>
              <a:t>學科</a:t>
            </a:r>
            <a:r>
              <a:rPr lang="en-US" altLang="zh-TW" smtClean="0"/>
              <a:t>)</a:t>
            </a:r>
            <a:endParaRPr lang="zh-TW" altLang="en-US" smtClean="0"/>
          </a:p>
        </p:txBody>
      </p:sp>
      <p:sp>
        <p:nvSpPr>
          <p:cNvPr id="17410" name="內容版面配置區 2"/>
          <p:cNvSpPr>
            <a:spLocks noGrp="1"/>
          </p:cNvSpPr>
          <p:nvPr>
            <p:ph idx="1"/>
          </p:nvPr>
        </p:nvSpPr>
        <p:spPr>
          <a:xfrm>
            <a:off x="395288" y="2060575"/>
            <a:ext cx="8229600" cy="3629025"/>
          </a:xfrm>
        </p:spPr>
        <p:txBody>
          <a:bodyPr/>
          <a:lstStyle/>
          <a:p>
            <a:pPr>
              <a:lnSpc>
                <a:spcPct val="150000"/>
              </a:lnSpc>
              <a:buFont typeface="Wingdings 2" pitchFamily="18" charset="2"/>
              <a:buNone/>
            </a:pPr>
            <a:r>
              <a:rPr lang="zh-TW" altLang="en-US" sz="3600" dirty="0" smtClean="0"/>
              <a:t>   </a:t>
            </a:r>
            <a:r>
              <a:rPr lang="zh-TW" altLang="zh-TW" sz="3600" dirty="0" smtClean="0"/>
              <a:t>包含零售概論、門市行政、門市清潔、商品處</a:t>
            </a:r>
            <a:r>
              <a:rPr lang="zh-TW" altLang="zh-TW" sz="3600" smtClean="0"/>
              <a:t>理</a:t>
            </a:r>
            <a:r>
              <a:rPr lang="zh-TW" altLang="zh-TW" sz="3600" smtClean="0"/>
              <a:t>作</a:t>
            </a:r>
            <a:r>
              <a:rPr lang="zh-TW" altLang="en-US" sz="3600" smtClean="0"/>
              <a:t>業</a:t>
            </a:r>
            <a:r>
              <a:rPr lang="zh-TW" altLang="zh-TW" sz="3600" smtClean="0"/>
              <a:t>、</a:t>
            </a:r>
            <a:r>
              <a:rPr lang="zh-TW" altLang="zh-TW" sz="3600" dirty="0" smtClean="0"/>
              <a:t>櫃檯作業、顧</a:t>
            </a:r>
            <a:r>
              <a:rPr lang="en-US" altLang="zh-TW" sz="3600" dirty="0" smtClean="0"/>
              <a:t> </a:t>
            </a:r>
            <a:r>
              <a:rPr lang="zh-TW" altLang="zh-TW" sz="3600" dirty="0" smtClean="0"/>
              <a:t>客服務作業、簡易設備操作、環境及安全衛生作業、職業道德等。</a:t>
            </a:r>
            <a:endParaRPr lang="en-US" altLang="zh-TW" sz="3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標題 1"/>
          <p:cNvSpPr>
            <a:spLocks noGrp="1"/>
          </p:cNvSpPr>
          <p:nvPr>
            <p:ph type="title"/>
          </p:nvPr>
        </p:nvSpPr>
        <p:spPr/>
        <p:txBody>
          <a:bodyPr/>
          <a:lstStyle/>
          <a:p>
            <a:r>
              <a:rPr lang="zh-TW" altLang="en-US" smtClean="0"/>
              <a:t>考試內容</a:t>
            </a:r>
            <a:r>
              <a:rPr lang="en-US" altLang="zh-TW" smtClean="0"/>
              <a:t>(</a:t>
            </a:r>
            <a:r>
              <a:rPr lang="zh-TW" altLang="en-US" smtClean="0"/>
              <a:t>學科</a:t>
            </a:r>
            <a:r>
              <a:rPr lang="en-US" altLang="zh-TW" smtClean="0"/>
              <a:t>)</a:t>
            </a:r>
            <a:endParaRPr lang="zh-TW" altLang="en-US" smtClean="0"/>
          </a:p>
        </p:txBody>
      </p:sp>
      <p:sp>
        <p:nvSpPr>
          <p:cNvPr id="18434" name="內容版面配置區 2"/>
          <p:cNvSpPr>
            <a:spLocks noGrp="1"/>
          </p:cNvSpPr>
          <p:nvPr>
            <p:ph idx="1"/>
          </p:nvPr>
        </p:nvSpPr>
        <p:spPr>
          <a:xfrm>
            <a:off x="468313" y="1844675"/>
            <a:ext cx="8229600" cy="3557588"/>
          </a:xfrm>
        </p:spPr>
        <p:txBody>
          <a:bodyPr/>
          <a:lstStyle/>
          <a:p>
            <a:pPr>
              <a:lnSpc>
                <a:spcPct val="150000"/>
              </a:lnSpc>
            </a:pPr>
            <a:r>
              <a:rPr lang="zh-TW" altLang="en-US" dirty="0" smtClean="0"/>
              <a:t>每年</a:t>
            </a:r>
            <a:r>
              <a:rPr lang="en-US" altLang="zh-TW" dirty="0" smtClean="0"/>
              <a:t>3</a:t>
            </a:r>
            <a:r>
              <a:rPr lang="zh-TW" altLang="en-US" dirty="0" smtClean="0"/>
              <a:t>月底考試</a:t>
            </a:r>
            <a:endParaRPr lang="en-US" altLang="zh-TW" dirty="0" smtClean="0"/>
          </a:p>
          <a:p>
            <a:pPr>
              <a:lnSpc>
                <a:spcPct val="150000"/>
              </a:lnSpc>
            </a:pPr>
            <a:r>
              <a:rPr lang="zh-TW" altLang="en-US" dirty="0" smtClean="0"/>
              <a:t>題庫共有</a:t>
            </a:r>
            <a:r>
              <a:rPr lang="en-US" altLang="zh-TW" dirty="0" smtClean="0"/>
              <a:t>826</a:t>
            </a:r>
            <a:r>
              <a:rPr lang="zh-TW" altLang="en-US" dirty="0" smtClean="0"/>
              <a:t>題，為四選一題型，答錯不倒扣，每年從題庫中挑選</a:t>
            </a:r>
            <a:r>
              <a:rPr lang="en-US" altLang="zh-TW" dirty="0" smtClean="0"/>
              <a:t>80</a:t>
            </a:r>
            <a:r>
              <a:rPr lang="zh-TW" altLang="en-US" dirty="0" smtClean="0"/>
              <a:t>題成為試卷，每題</a:t>
            </a:r>
            <a:r>
              <a:rPr lang="en-US" altLang="zh-TW" dirty="0" smtClean="0"/>
              <a:t>1.25</a:t>
            </a:r>
            <a:r>
              <a:rPr lang="zh-TW" altLang="en-US" dirty="0" smtClean="0"/>
              <a:t>分，</a:t>
            </a:r>
            <a:r>
              <a:rPr lang="en-US" altLang="zh-TW" dirty="0" smtClean="0"/>
              <a:t>60</a:t>
            </a:r>
            <a:r>
              <a:rPr lang="zh-TW" altLang="en-US" dirty="0" smtClean="0"/>
              <a:t>分為及格分數。</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標題 1"/>
          <p:cNvSpPr>
            <a:spLocks noGrp="1"/>
          </p:cNvSpPr>
          <p:nvPr>
            <p:ph type="title"/>
          </p:nvPr>
        </p:nvSpPr>
        <p:spPr/>
        <p:txBody>
          <a:bodyPr/>
          <a:lstStyle/>
          <a:p>
            <a:r>
              <a:rPr lang="zh-TW" altLang="en-US" smtClean="0"/>
              <a:t>考試內容</a:t>
            </a:r>
            <a:r>
              <a:rPr lang="en-US" altLang="zh-TW" smtClean="0"/>
              <a:t>(</a:t>
            </a:r>
            <a:r>
              <a:rPr lang="zh-TW" altLang="en-US" smtClean="0"/>
              <a:t>術科</a:t>
            </a:r>
            <a:r>
              <a:rPr lang="en-US" altLang="zh-TW" smtClean="0"/>
              <a:t>)</a:t>
            </a:r>
            <a:endParaRPr lang="zh-TW" altLang="en-US" smtClean="0"/>
          </a:p>
        </p:txBody>
      </p:sp>
      <p:sp>
        <p:nvSpPr>
          <p:cNvPr id="19458" name="內容版面配置區 2"/>
          <p:cNvSpPr>
            <a:spLocks noGrp="1"/>
          </p:cNvSpPr>
          <p:nvPr>
            <p:ph idx="1"/>
          </p:nvPr>
        </p:nvSpPr>
        <p:spPr>
          <a:xfrm>
            <a:off x="2771775" y="1773238"/>
            <a:ext cx="4032250" cy="4103687"/>
          </a:xfrm>
        </p:spPr>
        <p:txBody>
          <a:bodyPr/>
          <a:lstStyle/>
          <a:p>
            <a:pPr>
              <a:lnSpc>
                <a:spcPct val="150000"/>
              </a:lnSpc>
            </a:pPr>
            <a:r>
              <a:rPr lang="zh-TW" altLang="en-US" sz="3600" smtClean="0"/>
              <a:t>  </a:t>
            </a:r>
            <a:r>
              <a:rPr lang="zh-TW" altLang="zh-TW" sz="3600" smtClean="0"/>
              <a:t>服裝儀容</a:t>
            </a:r>
            <a:endParaRPr lang="en-US" altLang="zh-TW" sz="3600" smtClean="0"/>
          </a:p>
          <a:p>
            <a:pPr>
              <a:lnSpc>
                <a:spcPct val="150000"/>
              </a:lnSpc>
            </a:pPr>
            <a:r>
              <a:rPr lang="zh-TW" altLang="en-US" sz="3600" smtClean="0"/>
              <a:t>  </a:t>
            </a:r>
            <a:r>
              <a:rPr lang="zh-TW" altLang="zh-TW" sz="3600" smtClean="0"/>
              <a:t>筆試</a:t>
            </a:r>
            <a:endParaRPr lang="en-US" altLang="zh-TW" sz="3600" smtClean="0"/>
          </a:p>
          <a:p>
            <a:pPr>
              <a:lnSpc>
                <a:spcPct val="150000"/>
              </a:lnSpc>
            </a:pPr>
            <a:r>
              <a:rPr lang="zh-TW" altLang="en-US" sz="3600" smtClean="0"/>
              <a:t>  </a:t>
            </a:r>
            <a:r>
              <a:rPr lang="zh-TW" altLang="zh-TW" sz="3600" smtClean="0"/>
              <a:t>櫃檯作業</a:t>
            </a:r>
            <a:endParaRPr lang="en-US" altLang="zh-TW" sz="3600" smtClean="0"/>
          </a:p>
          <a:p>
            <a:pPr>
              <a:lnSpc>
                <a:spcPct val="150000"/>
              </a:lnSpc>
            </a:pPr>
            <a:r>
              <a:rPr lang="zh-TW" altLang="en-US" sz="3600" smtClean="0"/>
              <a:t>  </a:t>
            </a:r>
            <a:r>
              <a:rPr lang="zh-TW" altLang="zh-TW" sz="3600" smtClean="0"/>
              <a:t>清潔作業</a:t>
            </a:r>
            <a:endParaRPr lang="en-US" altLang="zh-TW" sz="36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標題 1"/>
          <p:cNvSpPr>
            <a:spLocks noGrp="1"/>
          </p:cNvSpPr>
          <p:nvPr>
            <p:ph type="title"/>
          </p:nvPr>
        </p:nvSpPr>
        <p:spPr/>
        <p:txBody>
          <a:bodyPr/>
          <a:lstStyle/>
          <a:p>
            <a:r>
              <a:rPr lang="zh-TW" altLang="en-US" smtClean="0"/>
              <a:t>考試內容</a:t>
            </a:r>
            <a:r>
              <a:rPr lang="en-US" altLang="zh-TW" smtClean="0"/>
              <a:t>(</a:t>
            </a:r>
            <a:r>
              <a:rPr lang="zh-TW" altLang="en-US" smtClean="0"/>
              <a:t>術科</a:t>
            </a:r>
            <a:r>
              <a:rPr lang="en-US" altLang="zh-TW" smtClean="0"/>
              <a:t>)</a:t>
            </a:r>
            <a:endParaRPr lang="zh-TW" altLang="en-US" smtClean="0"/>
          </a:p>
        </p:txBody>
      </p:sp>
      <p:sp>
        <p:nvSpPr>
          <p:cNvPr id="20482" name="內容版面配置區 2"/>
          <p:cNvSpPr>
            <a:spLocks noGrp="1"/>
          </p:cNvSpPr>
          <p:nvPr>
            <p:ph idx="1"/>
          </p:nvPr>
        </p:nvSpPr>
        <p:spPr/>
        <p:txBody>
          <a:bodyPr/>
          <a:lstStyle/>
          <a:p>
            <a:pPr>
              <a:lnSpc>
                <a:spcPct val="200000"/>
              </a:lnSpc>
            </a:pPr>
            <a:r>
              <a:rPr lang="zh-TW" altLang="en-US" dirty="0" smtClean="0"/>
              <a:t>每年</a:t>
            </a:r>
            <a:r>
              <a:rPr lang="en-US" altLang="zh-TW" dirty="0" smtClean="0"/>
              <a:t>6-8</a:t>
            </a:r>
            <a:r>
              <a:rPr lang="zh-TW" altLang="en-US" dirty="0" smtClean="0"/>
              <a:t>月考試</a:t>
            </a:r>
            <a:endParaRPr lang="en-US" altLang="zh-TW" dirty="0" smtClean="0"/>
          </a:p>
          <a:p>
            <a:pPr>
              <a:lnSpc>
                <a:spcPct val="200000"/>
              </a:lnSpc>
            </a:pPr>
            <a:r>
              <a:rPr lang="zh-TW" altLang="en-US" dirty="0" smtClean="0"/>
              <a:t>與大漢技術學院合作，提供專業術科考試試場。</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標題 1"/>
          <p:cNvSpPr>
            <a:spLocks noGrp="1"/>
          </p:cNvSpPr>
          <p:nvPr>
            <p:ph type="title"/>
          </p:nvPr>
        </p:nvSpPr>
        <p:spPr/>
        <p:txBody>
          <a:bodyPr/>
          <a:lstStyle/>
          <a:p>
            <a:r>
              <a:rPr lang="zh-TW" altLang="en-US" smtClean="0"/>
              <a:t>恭喜你考取證照</a:t>
            </a:r>
            <a:r>
              <a:rPr lang="en-US" altLang="zh-TW" smtClean="0"/>
              <a:t>!!!!!</a:t>
            </a:r>
            <a:endParaRPr lang="zh-TW" altLang="en-US" smtClean="0"/>
          </a:p>
        </p:txBody>
      </p:sp>
      <p:pic>
        <p:nvPicPr>
          <p:cNvPr id="21506" name="內容版面配置區 7" descr="A1298628330"/>
          <p:cNvPicPr>
            <a:picLocks noGrp="1" noChangeAspect="1"/>
          </p:cNvPicPr>
          <p:nvPr>
            <p:ph idx="1"/>
          </p:nvPr>
        </p:nvPicPr>
        <p:blipFill>
          <a:blip r:embed="rId2"/>
          <a:srcRect/>
          <a:stretch>
            <a:fillRect/>
          </a:stretch>
        </p:blipFill>
        <p:spPr>
          <a:xfrm>
            <a:off x="1908175" y="1628775"/>
            <a:ext cx="5759450" cy="3883025"/>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龍騰四海">
  <a:themeElements>
    <a:clrScheme name="龍騰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龍騰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龍騰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111</TotalTime>
  <Words>341</Words>
  <Application>Microsoft Office PowerPoint</Application>
  <PresentationFormat>如螢幕大小 (4:3)</PresentationFormat>
  <Paragraphs>26</Paragraphs>
  <Slides>9</Slides>
  <Notes>0</Notes>
  <HiddenSlides>0</HiddenSlides>
  <MMClips>0</MMClips>
  <ScaleCrop>false</ScaleCrop>
  <HeadingPairs>
    <vt:vector size="4" baseType="variant">
      <vt:variant>
        <vt:lpstr>佈景主題</vt:lpstr>
      </vt:variant>
      <vt:variant>
        <vt:i4>1</vt:i4>
      </vt:variant>
      <vt:variant>
        <vt:lpstr>投影片標題</vt:lpstr>
      </vt:variant>
      <vt:variant>
        <vt:i4>9</vt:i4>
      </vt:variant>
    </vt:vector>
  </HeadingPairs>
  <TitlesOfParts>
    <vt:vector size="10" baseType="lpstr">
      <vt:lpstr>龍騰四海</vt:lpstr>
      <vt:lpstr>PowerPoint 簡報</vt:lpstr>
      <vt:lpstr>PowerPoint 簡報</vt:lpstr>
      <vt:lpstr>證照介紹</vt:lpstr>
      <vt:lpstr>證照介紹</vt:lpstr>
      <vt:lpstr>考試內容(學科)</vt:lpstr>
      <vt:lpstr>考試內容(學科)</vt:lpstr>
      <vt:lpstr>考試內容(術科)</vt:lpstr>
      <vt:lpstr>考試內容(術科)</vt:lpstr>
      <vt:lpstr>恭喜你考取證照!!!!!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James</dc:creator>
  <cp:lastModifiedBy>user</cp:lastModifiedBy>
  <cp:revision>14</cp:revision>
  <dcterms:created xsi:type="dcterms:W3CDTF">2014-08-08T05:04:43Z</dcterms:created>
  <dcterms:modified xsi:type="dcterms:W3CDTF">2014-10-09T05:44:56Z</dcterms:modified>
</cp:coreProperties>
</file>